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0" r:id="rId4"/>
    <p:sldId id="259" r:id="rId5"/>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9237646E-7FB8-4227-9FB4-59AE01585554}" type="datetimeFigureOut">
              <a:rPr lang="ar-JO" smtClean="0"/>
              <a:t>21/04/1441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96464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9237646E-7FB8-4227-9FB4-59AE01585554}" type="datetimeFigureOut">
              <a:rPr lang="ar-JO" smtClean="0"/>
              <a:t>21/04/1441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322295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9237646E-7FB8-4227-9FB4-59AE01585554}" type="datetimeFigureOut">
              <a:rPr lang="ar-JO" smtClean="0"/>
              <a:t>21/04/1441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255319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9237646E-7FB8-4227-9FB4-59AE01585554}" type="datetimeFigureOut">
              <a:rPr lang="ar-JO" smtClean="0"/>
              <a:t>21/04/1441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326859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237646E-7FB8-4227-9FB4-59AE01585554}" type="datetimeFigureOut">
              <a:rPr lang="ar-JO" smtClean="0"/>
              <a:t>21/04/1441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7991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9237646E-7FB8-4227-9FB4-59AE01585554}" type="datetimeFigureOut">
              <a:rPr lang="ar-JO" smtClean="0"/>
              <a:t>21/04/1441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355634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9237646E-7FB8-4227-9FB4-59AE01585554}" type="datetimeFigureOut">
              <a:rPr lang="ar-JO" smtClean="0"/>
              <a:t>21/04/1441</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353322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9237646E-7FB8-4227-9FB4-59AE01585554}" type="datetimeFigureOut">
              <a:rPr lang="ar-JO" smtClean="0"/>
              <a:t>21/04/1441</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8581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237646E-7FB8-4227-9FB4-59AE01585554}" type="datetimeFigureOut">
              <a:rPr lang="ar-JO" smtClean="0"/>
              <a:t>21/04/1441</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3402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37646E-7FB8-4227-9FB4-59AE01585554}" type="datetimeFigureOut">
              <a:rPr lang="ar-JO" smtClean="0"/>
              <a:t>21/04/1441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167943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37646E-7FB8-4227-9FB4-59AE01585554}" type="datetimeFigureOut">
              <a:rPr lang="ar-JO" smtClean="0"/>
              <a:t>21/04/1441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C49EC4E3-0C78-434F-AFAE-610D1CA0FAA8}" type="slidenum">
              <a:rPr lang="ar-JO" smtClean="0"/>
              <a:t>‹#›</a:t>
            </a:fld>
            <a:endParaRPr lang="ar-JO"/>
          </a:p>
        </p:txBody>
      </p:sp>
    </p:spTree>
    <p:extLst>
      <p:ext uri="{BB962C8B-B14F-4D97-AF65-F5344CB8AC3E}">
        <p14:creationId xmlns:p14="http://schemas.microsoft.com/office/powerpoint/2010/main" val="205175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37646E-7FB8-4227-9FB4-59AE01585554}" type="datetimeFigureOut">
              <a:rPr lang="ar-JO" smtClean="0"/>
              <a:t>21/04/1441</a:t>
            </a:fld>
            <a:endParaRPr lang="ar-JO"/>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49EC4E3-0C78-434F-AFAE-610D1CA0FAA8}" type="slidenum">
              <a:rPr lang="ar-JO" smtClean="0"/>
              <a:t>‹#›</a:t>
            </a:fld>
            <a:endParaRPr lang="ar-JO"/>
          </a:p>
        </p:txBody>
      </p:sp>
    </p:spTree>
    <p:extLst>
      <p:ext uri="{BB962C8B-B14F-4D97-AF65-F5344CB8AC3E}">
        <p14:creationId xmlns:p14="http://schemas.microsoft.com/office/powerpoint/2010/main" val="3470906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JO" smtClean="0"/>
              <a:t>المنطق البولياني</a:t>
            </a:r>
            <a:r>
              <a:rPr lang="ar-JO" smtClean="0"/>
              <a:t> </a:t>
            </a:r>
            <a:endParaRPr lang="ar-JO" dirty="0"/>
          </a:p>
        </p:txBody>
      </p:sp>
      <p:sp>
        <p:nvSpPr>
          <p:cNvPr id="3" name="عنصر نائب للمحتوى 2"/>
          <p:cNvSpPr>
            <a:spLocks noGrp="1"/>
          </p:cNvSpPr>
          <p:nvPr>
            <p:ph idx="1"/>
          </p:nvPr>
        </p:nvSpPr>
        <p:spPr>
          <a:xfrm>
            <a:off x="467544" y="1340768"/>
            <a:ext cx="8229600" cy="5040560"/>
          </a:xfrm>
        </p:spPr>
        <p:txBody>
          <a:bodyPr>
            <a:normAutofit/>
          </a:bodyPr>
          <a:lstStyle/>
          <a:p>
            <a:r>
              <a:rPr lang="ar-JO" sz="2400" dirty="0" smtClean="0"/>
              <a:t>المنطق البولياني : هو نظام يستخدم في استرجاع المعلومات المحوسبة ، عبر عبارات ( و / </a:t>
            </a:r>
            <a:r>
              <a:rPr lang="en-US" sz="2400" dirty="0" smtClean="0"/>
              <a:t>AND</a:t>
            </a:r>
            <a:r>
              <a:rPr lang="ar-JO" sz="2400" dirty="0" smtClean="0"/>
              <a:t> ) لتضييق البحث عن طريق الربط بين مصطلحين او اكثر في البحث ، و ( او / </a:t>
            </a:r>
            <a:r>
              <a:rPr lang="en-US" sz="2400" dirty="0" smtClean="0"/>
              <a:t>OR</a:t>
            </a:r>
            <a:r>
              <a:rPr lang="ar-JO" sz="2400" dirty="0" smtClean="0"/>
              <a:t> ) لتوسيع البحث عن طريق الربط بين مصطلحين محتملين او اكثر ، و ( لا / </a:t>
            </a:r>
            <a:r>
              <a:rPr lang="en-US" sz="2400" dirty="0" smtClean="0"/>
              <a:t>NOT</a:t>
            </a:r>
            <a:r>
              <a:rPr lang="ar-JO" sz="2400" dirty="0" smtClean="0"/>
              <a:t> ) لرفض بعض المصطلحات غير المطلوبة في البحث . </a:t>
            </a:r>
          </a:p>
          <a:p>
            <a:r>
              <a:rPr lang="ar-JO" sz="2400" dirty="0" smtClean="0"/>
              <a:t>اما البحث بالمنطق البولياني : هو عبارة عن عوامل منطقية تقوم بالمقارنة بين مصطلحين او اكثر ، تعمل على استخراج واسترجاع المعلومات المطلوبة بشكل يضيق دائرة البحث او يوسعها ، بغرض الوصول الى ادق التفاصيل عن الموضوع او الموضوعات التي يفتش عنها الباحث ، وسط الكم الهائل من المعلومات المخزونة في قواعد البيانات ، بمختلف وسائطها وانواعها . </a:t>
            </a:r>
            <a:endParaRPr lang="ar-JO" sz="2400" dirty="0"/>
          </a:p>
        </p:txBody>
      </p:sp>
    </p:spTree>
    <p:extLst>
      <p:ext uri="{BB962C8B-B14F-4D97-AF65-F5344CB8AC3E}">
        <p14:creationId xmlns:p14="http://schemas.microsoft.com/office/powerpoint/2010/main" val="2891653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2800" dirty="0" smtClean="0"/>
              <a:t>عوامل المنطق البولياني </a:t>
            </a:r>
            <a:endParaRPr lang="ar-JO" sz="2800" dirty="0"/>
          </a:p>
        </p:txBody>
      </p:sp>
      <p:sp>
        <p:nvSpPr>
          <p:cNvPr id="3" name="عنصر نائب للمحتوى 2"/>
          <p:cNvSpPr>
            <a:spLocks noGrp="1"/>
          </p:cNvSpPr>
          <p:nvPr>
            <p:ph idx="1"/>
          </p:nvPr>
        </p:nvSpPr>
        <p:spPr/>
        <p:txBody>
          <a:bodyPr>
            <a:noAutofit/>
          </a:bodyPr>
          <a:lstStyle/>
          <a:p>
            <a:pPr marL="0" indent="0">
              <a:buNone/>
            </a:pPr>
            <a:r>
              <a:rPr lang="ar-JO" sz="1600" b="1" dirty="0" smtClean="0"/>
              <a:t>1 – تضييق البحث عن طريق الجمع بين الواصفات</a:t>
            </a:r>
          </a:p>
          <a:p>
            <a:pPr marL="0" indent="0">
              <a:buNone/>
            </a:pPr>
            <a:r>
              <a:rPr lang="ar-JO" sz="1600" b="1" dirty="0"/>
              <a:t>وذلك باستخدام الأداة (و) يقابلها بالإنكليزية (</a:t>
            </a:r>
            <a:r>
              <a:rPr lang="en-US" sz="1600" b="1" dirty="0"/>
              <a:t>And) </a:t>
            </a:r>
            <a:r>
              <a:rPr lang="ar-JO" sz="1600" b="1" dirty="0"/>
              <a:t>ويرمز لها بإشارة الحاسوب (*) الموجودة في لوحة المفاتيح، أو أننا نكتب الأداة بمعية المصطلحين (أو أكثر) المطلوب جمعهما. وتمثل هذه الأداة مجال التلاقي والاتحاد بين مصطلحين، أو أكثر، بغرض الحصول على نتائج أكثر دقة في البحث. مثال ذلك، عندما نبحث في قواعد البيانات المعروفة مثل </a:t>
            </a:r>
            <a:r>
              <a:rPr lang="en-US" sz="1600" b="1" dirty="0"/>
              <a:t>DIALOG, EBSCO, MEDLINE, and ERIC ، </a:t>
            </a:r>
            <a:r>
              <a:rPr lang="ar-JO" sz="1600" b="1" dirty="0"/>
              <a:t>وغيرها من قواعد البيانات، فإننا نحتاج </a:t>
            </a:r>
            <a:r>
              <a:rPr lang="ar-JO" sz="1600" b="1" dirty="0" smtClean="0"/>
              <a:t>إلى العوامل </a:t>
            </a:r>
            <a:r>
              <a:rPr lang="ar-JO" sz="1600" b="1" dirty="0"/>
              <a:t>البوليانية، وخاصة </a:t>
            </a:r>
            <a:r>
              <a:rPr lang="en-US" sz="1600" b="1" dirty="0"/>
              <a:t>and, or, and not. </a:t>
            </a:r>
            <a:r>
              <a:rPr lang="ar-JO" sz="1600" b="1" dirty="0"/>
              <a:t>مثال ذلك عندما نفتش عن موضوع (استخدام الحاسوب في تدريس مادة الرياضيات في المدارس الثانوية) فهنالك أكثر </a:t>
            </a:r>
            <a:r>
              <a:rPr lang="ar-JO" sz="1600" b="1" dirty="0" smtClean="0"/>
              <a:t>من طريقة </a:t>
            </a:r>
            <a:r>
              <a:rPr lang="ar-JO" sz="1600" b="1" dirty="0"/>
              <a:t>لتضييق البحث والجمع بين المصطلحين المذكورين. نكتب مصطلح (الحاسوب) بالإنكليزية (</a:t>
            </a:r>
            <a:r>
              <a:rPr lang="en-US" sz="1600" b="1" dirty="0"/>
              <a:t>computer). </a:t>
            </a:r>
            <a:r>
              <a:rPr lang="ar-JO" sz="1600" b="1" dirty="0"/>
              <a:t>ثم نكتب المصطلح أو الواصفة (</a:t>
            </a:r>
            <a:r>
              <a:rPr lang="en-US" sz="1600" b="1" dirty="0"/>
              <a:t>Descriptor) </a:t>
            </a:r>
            <a:r>
              <a:rPr lang="ar-JO" sz="1600" b="1" dirty="0"/>
              <a:t>الثانية، </a:t>
            </a:r>
            <a:r>
              <a:rPr lang="ar-JO" sz="1600" b="1" dirty="0" smtClean="0"/>
              <a:t>وهي التعليم</a:t>
            </a:r>
            <a:r>
              <a:rPr lang="ar-JO" sz="1600" b="1" dirty="0"/>
              <a:t> ( </a:t>
            </a:r>
            <a:r>
              <a:rPr lang="en-US" sz="1600" b="1" dirty="0"/>
              <a:t>education) </a:t>
            </a:r>
            <a:r>
              <a:rPr lang="ar-JO" sz="1600" b="1" dirty="0"/>
              <a:t>ثم نقوم بالجمع بين المصطلحين أو الواصفتين. فعندما نكتبالواصفة الأول، يظهر لنا على شاشة الحاسوب الآتي:</a:t>
            </a:r>
            <a:br>
              <a:rPr lang="ar-JO" sz="1600" b="1" dirty="0"/>
            </a:br>
            <a:r>
              <a:rPr lang="en-US" sz="1600" b="1" dirty="0"/>
              <a:t>computer 87504</a:t>
            </a:r>
            <a:br>
              <a:rPr lang="en-US" sz="1600" b="1" dirty="0"/>
            </a:br>
            <a:r>
              <a:rPr lang="ar-JO" sz="1600" b="1" dirty="0"/>
              <a:t>أي أنهنالك هذا العدد المذكور من التسجيلات عن هذا الموضوع مثلاً في قاعدة البيانات، ثمنطبع الواصفة الثانية، فيظهر لنا الآتي:</a:t>
            </a:r>
            <a:br>
              <a:rPr lang="ar-JO" sz="1600" b="1" dirty="0"/>
            </a:br>
            <a:r>
              <a:rPr lang="en-US" sz="1600" b="1" dirty="0"/>
              <a:t>education 923977</a:t>
            </a:r>
            <a:br>
              <a:rPr lang="en-US" sz="1600" b="1" dirty="0"/>
            </a:br>
            <a:endParaRPr lang="ar-JO" sz="1600" b="1" dirty="0"/>
          </a:p>
        </p:txBody>
      </p:sp>
    </p:spTree>
    <p:extLst>
      <p:ext uri="{BB962C8B-B14F-4D97-AF65-F5344CB8AC3E}">
        <p14:creationId xmlns:p14="http://schemas.microsoft.com/office/powerpoint/2010/main" val="8595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dirty="0"/>
          </a:p>
        </p:txBody>
      </p:sp>
      <p:sp>
        <p:nvSpPr>
          <p:cNvPr id="3" name="عنصر نائب للمحتوى 2"/>
          <p:cNvSpPr>
            <a:spLocks noGrp="1"/>
          </p:cNvSpPr>
          <p:nvPr>
            <p:ph idx="1"/>
          </p:nvPr>
        </p:nvSpPr>
        <p:spPr/>
        <p:txBody>
          <a:bodyPr>
            <a:normAutofit/>
          </a:bodyPr>
          <a:lstStyle/>
          <a:p>
            <a:pPr marL="0" indent="0">
              <a:buNone/>
            </a:pPr>
            <a:r>
              <a:rPr lang="en-US" sz="1600" b="1" dirty="0"/>
              <a:t>1. </a:t>
            </a:r>
            <a:r>
              <a:rPr lang="ar-JO" sz="1600" b="1" dirty="0"/>
              <a:t>تضييق البحث عنطريق الجمع بين مصطلحين أو واصفتين: فإذا ما أردنا الجمع بين مصطلحي ( التعليم والحاسوب) فنطبع الآتي:</a:t>
            </a:r>
            <a:br>
              <a:rPr lang="ar-JO" sz="1600" b="1" dirty="0"/>
            </a:br>
            <a:r>
              <a:rPr lang="en-US" sz="1600" b="1" dirty="0"/>
              <a:t>computer and education</a:t>
            </a:r>
            <a:br>
              <a:rPr lang="en-US" sz="1600" b="1" dirty="0"/>
            </a:br>
            <a:r>
              <a:rPr lang="ar-JO" sz="1600" b="1" dirty="0"/>
              <a:t>فيظهر لنا الآت يمثلاً:</a:t>
            </a:r>
            <a:br>
              <a:rPr lang="ar-JO" sz="1600" b="1" dirty="0"/>
            </a:br>
            <a:r>
              <a:rPr lang="en-US" sz="1600" b="1" dirty="0"/>
              <a:t>computer and education 5411</a:t>
            </a:r>
            <a:br>
              <a:rPr lang="en-US" sz="1600" b="1" dirty="0"/>
            </a:br>
            <a:r>
              <a:rPr lang="ar-JO" sz="1600" b="1" dirty="0"/>
              <a:t>أي أن مجموع التسجيلات والمقالاتوالوثائق التي تغطي الموضوعين في آن واحد هي (5411) أما بقية التسجيلات والوثائق فيموضوع التعليم فتخص أنواع أخرى من التعليم.</a:t>
            </a:r>
            <a:br>
              <a:rPr lang="ar-JO" sz="1600" b="1" dirty="0"/>
            </a:br>
            <a:r>
              <a:rPr lang="ar-JO" sz="1600" b="1" dirty="0"/>
              <a:t>بعد ذلك نحاول الجمع بين موضوعات (أوواصفات أو كلمات مفتاحية) مثل الرياضيات والمدارس الثانوية) وكالآتي:</a:t>
            </a:r>
            <a:br>
              <a:rPr lang="ar-JO" sz="1600" b="1" dirty="0"/>
            </a:br>
            <a:r>
              <a:rPr lang="en-US" sz="1600" b="1" dirty="0"/>
              <a:t>Computer and education and mathematics and highschool</a:t>
            </a:r>
            <a:br>
              <a:rPr lang="en-US" sz="1600" b="1" dirty="0"/>
            </a:br>
            <a:r>
              <a:rPr lang="ar-JO" sz="1600" b="1" dirty="0"/>
              <a:t>فتظهر لنا النتيجة المطلوبة والمحددة بـ (19) وثيقة أو مقالة فقط، تجمع بين كل هذه الموضوعات وتوصل الباحث والمستخدم إلى المعلومات المحددة والمطلوبة فعلاً.</a:t>
            </a:r>
            <a:br>
              <a:rPr lang="ar-JO" sz="1600" b="1" dirty="0"/>
            </a:br>
            <a:r>
              <a:rPr lang="ar-JO" sz="1600" b="1" dirty="0"/>
              <a:t>ونستطيع أن نجمع بين مصطلحات أو مجالات أخرى (كأن نحدد واصفة ثالثة أو سنة محددة، وهكذا) . كذلك فإننا نستطيع أن نتبع طريقة أسهل في الجمع، مثلاً نطبع:</a:t>
            </a:r>
            <a:br>
              <a:rPr lang="ar-JO" sz="1600" b="1" dirty="0"/>
            </a:br>
            <a:r>
              <a:rPr lang="en-US" sz="1600" b="1" dirty="0"/>
              <a:t>Computer and education and 1995-2002</a:t>
            </a:r>
            <a:br>
              <a:rPr lang="en-US" sz="1600" b="1" dirty="0"/>
            </a:br>
            <a:r>
              <a:rPr lang="ar-JO" sz="1600" b="1" dirty="0"/>
              <a:t>أي المقالات المنشورة في الفترة الواقعة بين هاذين العامين لذات الموضوعين في أعلاه. وهكذا.</a:t>
            </a:r>
            <a:br>
              <a:rPr lang="ar-JO" sz="1600" b="1" dirty="0"/>
            </a:br>
            <a:endParaRPr lang="ar-JO" sz="1600" dirty="0"/>
          </a:p>
        </p:txBody>
      </p:sp>
    </p:spTree>
    <p:extLst>
      <p:ext uri="{BB962C8B-B14F-4D97-AF65-F5344CB8AC3E}">
        <p14:creationId xmlns:p14="http://schemas.microsoft.com/office/powerpoint/2010/main" val="316577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r>
              <a:rPr lang="ar-JO" sz="1800" b="1" smtClean="0"/>
              <a:t>عوامل المنطق البولياني</a:t>
            </a:r>
            <a:endParaRPr lang="ar-JO" sz="1800" b="1" dirty="0"/>
          </a:p>
        </p:txBody>
      </p:sp>
      <p:sp>
        <p:nvSpPr>
          <p:cNvPr id="3" name="عنصر نائب للمحتوى 2"/>
          <p:cNvSpPr>
            <a:spLocks noGrp="1"/>
          </p:cNvSpPr>
          <p:nvPr>
            <p:ph idx="1"/>
          </p:nvPr>
        </p:nvSpPr>
        <p:spPr>
          <a:xfrm>
            <a:off x="457200" y="908721"/>
            <a:ext cx="8229600" cy="5688632"/>
          </a:xfrm>
        </p:spPr>
        <p:txBody>
          <a:bodyPr>
            <a:noAutofit/>
          </a:bodyPr>
          <a:lstStyle/>
          <a:p>
            <a:pPr marL="0" indent="0">
              <a:buNone/>
            </a:pPr>
            <a:r>
              <a:rPr lang="ar-JO" sz="1600" b="1" dirty="0" smtClean="0"/>
              <a:t>2. تضييق البحث عن طريق استثناء واصفات:</a:t>
            </a:r>
            <a:br>
              <a:rPr lang="ar-JO" sz="1600" b="1" dirty="0" smtClean="0"/>
            </a:br>
            <a:r>
              <a:rPr lang="ar-JO" sz="1600" b="1" dirty="0" smtClean="0"/>
              <a:t>حيث نستخدم الأداة (</a:t>
            </a:r>
            <a:r>
              <a:rPr lang="en-US" sz="1600" b="1" dirty="0" smtClean="0"/>
              <a:t>not) </a:t>
            </a:r>
            <a:r>
              <a:rPr lang="ar-JO" sz="1600" b="1" dirty="0" smtClean="0"/>
              <a:t>بغرض عزل مصطلح أو واصفة محددة من البحث، أي أننا لا نريدها أن تكون مذكورة في النصوص، لعدم وجود علاقة بينها وبين موضوع بحثنا. ويكون ذلك باستخدام الأداة (</a:t>
            </a:r>
            <a:r>
              <a:rPr lang="en-US" sz="1600" b="1" dirty="0" smtClean="0"/>
              <a:t>not) </a:t>
            </a:r>
            <a:r>
              <a:rPr lang="ar-JO" sz="1600" b="1" dirty="0" smtClean="0"/>
              <a:t>مثال ذلك:</a:t>
            </a:r>
            <a:br>
              <a:rPr lang="ar-JO" sz="1600" b="1" dirty="0" smtClean="0"/>
            </a:br>
            <a:r>
              <a:rPr lang="en-US" sz="1600" b="1" dirty="0" smtClean="0"/>
              <a:t>High school not secondary school</a:t>
            </a:r>
            <a:br>
              <a:rPr lang="en-US" sz="1600" b="1" dirty="0" smtClean="0"/>
            </a:br>
            <a:r>
              <a:rPr lang="ar-JO" sz="1600" b="1" dirty="0" smtClean="0"/>
              <a:t>فتظهر لنا النتيجةالآتية:</a:t>
            </a:r>
            <a:br>
              <a:rPr lang="ar-JO" sz="1600" b="1" dirty="0" smtClean="0"/>
            </a:br>
            <a:r>
              <a:rPr lang="en-US" sz="1600" b="1" smtClean="0"/>
              <a:t>High school 13921</a:t>
            </a:r>
            <a:br>
              <a:rPr lang="en-US" sz="1600" b="1" smtClean="0"/>
            </a:br>
            <a:r>
              <a:rPr lang="en-US" sz="1600" b="1" smtClean="0"/>
              <a:t>Secondary school 3977</a:t>
            </a:r>
            <a:br>
              <a:rPr lang="en-US" sz="1600" b="1" smtClean="0"/>
            </a:br>
            <a:r>
              <a:rPr lang="en-US" sz="1600" b="1" smtClean="0"/>
              <a:t>High school not secondary school 1232</a:t>
            </a:r>
            <a:br>
              <a:rPr lang="en-US" sz="1600" b="1" smtClean="0"/>
            </a:br>
            <a:endParaRPr lang="ar-JO" sz="1600" b="1" dirty="0" smtClean="0"/>
          </a:p>
          <a:p>
            <a:pPr marL="0" indent="0">
              <a:buNone/>
            </a:pPr>
            <a:r>
              <a:rPr lang="ar-JO" sz="1600" b="1" dirty="0" smtClean="0"/>
              <a:t>3 . </a:t>
            </a:r>
            <a:r>
              <a:rPr lang="en-US" sz="1600" b="1" dirty="0" smtClean="0"/>
              <a:t> </a:t>
            </a:r>
            <a:r>
              <a:rPr lang="ar-JO" sz="1600" b="1" dirty="0" smtClean="0"/>
              <a:t>توسيع البحث:</a:t>
            </a:r>
            <a:br>
              <a:rPr lang="ar-JO" sz="1600" b="1" dirty="0" smtClean="0"/>
            </a:br>
            <a:r>
              <a:rPr lang="ar-JO" sz="1600" b="1" dirty="0" smtClean="0"/>
              <a:t>وإذا ما أردنا أن يكون البحث عنالمعلومات واسعاً وشاملاً لواصفتين أو أكثر فنستخدم الأداة (</a:t>
            </a:r>
            <a:r>
              <a:rPr lang="en-US" sz="1600" b="1" dirty="0" smtClean="0"/>
              <a:t>or) . </a:t>
            </a:r>
            <a:r>
              <a:rPr lang="ar-JO" sz="1600" b="1" dirty="0" smtClean="0"/>
              <a:t>وتكون هذه الأداة مفيدة عند وجود مصطلحات مترادفة وذات علاقة، ومن الصعوبة التمييز بين مثل هذه العلاقة. فإذا ماأردنا أن نستخدم مثالاً آخراً، في قاعدة البيانات الطبية المعرفةباسم (</a:t>
            </a:r>
            <a:r>
              <a:rPr lang="en-US" sz="1600" b="1" dirty="0" smtClean="0"/>
              <a:t>Medline)، </a:t>
            </a:r>
            <a:r>
              <a:rPr lang="ar-JO" sz="1600" b="1" dirty="0" smtClean="0"/>
              <a:t>في موضوع طبي مثل (سرطان الثدي) فما علينا إلا أن نطبع الآتي:</a:t>
            </a:r>
            <a:br>
              <a:rPr lang="ar-JO" sz="1600" b="1" dirty="0" smtClean="0"/>
            </a:br>
            <a:r>
              <a:rPr lang="en-US" sz="1600" b="1" dirty="0" smtClean="0"/>
              <a:t>cancer or breast</a:t>
            </a:r>
            <a:br>
              <a:rPr lang="en-US" sz="1600" b="1" dirty="0" smtClean="0"/>
            </a:br>
            <a:r>
              <a:rPr lang="ar-JO" sz="1600" b="1" dirty="0" smtClean="0"/>
              <a:t>فتظهر لنا النتيجة كالآتي:</a:t>
            </a:r>
            <a:br>
              <a:rPr lang="ar-JO" sz="1600" b="1" dirty="0" smtClean="0"/>
            </a:br>
            <a:r>
              <a:rPr lang="ar-JO" sz="1600" b="1" dirty="0" smtClean="0"/>
              <a:t>*1 </a:t>
            </a:r>
            <a:r>
              <a:rPr lang="en-US" sz="1600" b="1" dirty="0" smtClean="0"/>
              <a:t>or *2 15487</a:t>
            </a:r>
            <a:br>
              <a:rPr lang="en-US" sz="1600" b="1" dirty="0" smtClean="0"/>
            </a:br>
            <a:r>
              <a:rPr lang="ar-JO" sz="1600" b="1" dirty="0" smtClean="0"/>
              <a:t>من الممكن استخدام أكثر من أداة أو عامل بولياني، في نفس الوقت، مثلاً:</a:t>
            </a:r>
            <a:br>
              <a:rPr lang="ar-JO" sz="1600" b="1" dirty="0" smtClean="0"/>
            </a:br>
            <a:r>
              <a:rPr lang="en-US" sz="1600" b="1" dirty="0" smtClean="0"/>
              <a:t>cancer and stomach not smoking</a:t>
            </a:r>
            <a:br>
              <a:rPr lang="en-US" sz="1600" b="1" dirty="0" smtClean="0"/>
            </a:br>
            <a:r>
              <a:rPr lang="ar-JO" sz="1600" b="1" dirty="0" smtClean="0"/>
              <a:t>ونقصد بذلك إننا نبحث عن التسجيلات التي تخص سرطان المعدةغير المتأثر بالتدخين، بل لأسباب أخرى. أو أن نقول مثلاً:</a:t>
            </a:r>
            <a:br>
              <a:rPr lang="ar-JO" sz="1600" b="1" dirty="0" smtClean="0"/>
            </a:br>
            <a:r>
              <a:rPr lang="en-US" sz="1600" b="1" dirty="0" smtClean="0"/>
              <a:t>cancer and stomach and smoking</a:t>
            </a:r>
            <a:br>
              <a:rPr lang="en-US" sz="1600" b="1" dirty="0" smtClean="0"/>
            </a:br>
            <a:r>
              <a:rPr lang="ar-JO" sz="1600" b="1" dirty="0" smtClean="0"/>
              <a:t>وهنا ضيقنا البحث أكثر، لأننا طلبنا المعلومات والتسجيلات التي تربطبين موضوعات السرطان+ المعدة+ التدخين، وهكذا.</a:t>
            </a:r>
            <a:r>
              <a:rPr lang="ar-JO" sz="1600" dirty="0" smtClean="0"/>
              <a:t> </a:t>
            </a:r>
          </a:p>
          <a:p>
            <a:pPr marL="0" indent="0">
              <a:buNone/>
            </a:pPr>
            <a:endParaRPr lang="ar-JO" sz="1600" dirty="0"/>
          </a:p>
        </p:txBody>
      </p:sp>
    </p:spTree>
    <p:extLst>
      <p:ext uri="{BB962C8B-B14F-4D97-AF65-F5344CB8AC3E}">
        <p14:creationId xmlns:p14="http://schemas.microsoft.com/office/powerpoint/2010/main" val="1610561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141</Words>
  <Application>Microsoft Office PowerPoint</Application>
  <PresentationFormat>عرض على الشاشة (3:4)‏</PresentationFormat>
  <Paragraphs>10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المنطق البولياني </vt:lpstr>
      <vt:lpstr>عوامل المنطق البولياني </vt:lpstr>
      <vt:lpstr>عرض تقديمي في PowerPoint</vt:lpstr>
      <vt:lpstr>عوامل المنطق البولياني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المرحلة الثالثة  كلية الاداب – قسم المعلومات والمكتبات  م.م. بتول حميد الفايز</dc:title>
  <dc:creator>gega</dc:creator>
  <cp:lastModifiedBy>gega</cp:lastModifiedBy>
  <cp:revision>8</cp:revision>
  <dcterms:created xsi:type="dcterms:W3CDTF">2019-11-02T07:42:45Z</dcterms:created>
  <dcterms:modified xsi:type="dcterms:W3CDTF">2019-12-18T13:28:19Z</dcterms:modified>
</cp:coreProperties>
</file>